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49" r:id="rId4"/>
  </p:sldMasterIdLst>
  <p:notesMasterIdLst>
    <p:notesMasterId r:id="rId21"/>
  </p:notesMasterIdLst>
  <p:sldIdLst>
    <p:sldId id="322" r:id="rId5"/>
    <p:sldId id="318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3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mita Shankar" initials="SS" lastIdx="1" clrIdx="0">
    <p:extLst>
      <p:ext uri="{19B8F6BF-5375-455C-9EA6-DF929625EA0E}">
        <p15:presenceInfo xmlns:p15="http://schemas.microsoft.com/office/powerpoint/2012/main" userId="5ca5bd944c988f6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7518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38" autoAdjust="0"/>
    <p:restoredTop sz="84970" autoAdjust="0"/>
  </p:normalViewPr>
  <p:slideViewPr>
    <p:cSldViewPr snapToGrid="0">
      <p:cViewPr>
        <p:scale>
          <a:sx n="87" d="100"/>
          <a:sy n="87" d="100"/>
        </p:scale>
        <p:origin x="1220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75201-D7F0-4F3C-ABAF-92770630C167}" type="datetimeFigureOut">
              <a:rPr lang="en-IN" smtClean="0"/>
              <a:t>17-08-2020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69D8C-627F-4DE7-8556-CD224DEDBE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6830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69D8C-627F-4DE7-8556-CD224DEDBEFB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2714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84DA70-C731-4C70-880D-CCD4705E623C}" type="datetime1">
              <a:rPr lang="en-US" smtClean="0"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918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6094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71924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106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262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8/17/2020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23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8/17/2020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690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8/17/2020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211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8/17/2020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764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8/17/2020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245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8/17/2020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033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2D6E202-B606-4609-B914-27C9371A1F6D}" type="datetime1">
              <a:rPr lang="en-US" smtClean="0"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849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  <p:sldLayoutId id="2147484251" r:id="rId2"/>
    <p:sldLayoutId id="2147484252" r:id="rId3"/>
    <p:sldLayoutId id="2147484253" r:id="rId4"/>
    <p:sldLayoutId id="2147484254" r:id="rId5"/>
    <p:sldLayoutId id="2147484255" r:id="rId6"/>
    <p:sldLayoutId id="2147484256" r:id="rId7"/>
    <p:sldLayoutId id="2147484257" r:id="rId8"/>
    <p:sldLayoutId id="2147484258" r:id="rId9"/>
    <p:sldLayoutId id="2147484259" r:id="rId10"/>
    <p:sldLayoutId id="214748426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BCD42-B17D-44E4-8C8B-DBFB56CB04D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11680" y="900113"/>
            <a:ext cx="8295436" cy="1425575"/>
          </a:xfrm>
        </p:spPr>
        <p:txBody>
          <a:bodyPr>
            <a:normAutofit/>
          </a:bodyPr>
          <a:lstStyle/>
          <a:p>
            <a:r>
              <a:rPr lang="en-IN" dirty="0"/>
              <a:t>	</a:t>
            </a:r>
            <a:r>
              <a:rPr lang="en-IN" sz="4800" dirty="0"/>
              <a:t>EXPORT MARKETING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4FDE9-FA84-4147-A359-0DD439FA1AA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3602038"/>
            <a:ext cx="9144000" cy="1571625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I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Dr. Sumita Shankar </a:t>
            </a:r>
          </a:p>
        </p:txBody>
      </p:sp>
    </p:spTree>
    <p:extLst>
      <p:ext uri="{BB962C8B-B14F-4D97-AF65-F5344CB8AC3E}">
        <p14:creationId xmlns:p14="http://schemas.microsoft.com/office/powerpoint/2010/main" val="3726818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FCEA3AA-2F0F-4487-8F2F-AE6AA65F0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179" y="697382"/>
            <a:ext cx="8478317" cy="135636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IN" sz="4400">
                <a:latin typeface="Times New Roman" panose="02020603050405020304" pitchFamily="18" charset="0"/>
                <a:cs typeface="Times New Roman" panose="02020603050405020304" pitchFamily="18" charset="0"/>
              </a:rPr>
              <a:t>Restricts free movement of goods</a:t>
            </a:r>
            <a:endParaRPr lang="en-IN" sz="4400" dirty="0"/>
          </a:p>
        </p:txBody>
      </p:sp>
      <p:pic>
        <p:nvPicPr>
          <p:cNvPr id="7170" name="Picture 2" descr="Free movement of goods within the EU single market | European ...">
            <a:extLst>
              <a:ext uri="{FF2B5EF4-FFF2-40B4-BE49-F238E27FC236}">
                <a16:creationId xmlns:a16="http://schemas.microsoft.com/office/drawing/2014/main" id="{0FF39136-4997-41D1-BA76-AD95034627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179" y="2282342"/>
            <a:ext cx="8478317" cy="405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837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FCEA3AA-2F0F-4487-8F2F-AE6AA65F0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179" y="697382"/>
            <a:ext cx="8478317" cy="135636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I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Reduction in world trade volume</a:t>
            </a:r>
            <a:endParaRPr lang="en-IN" sz="4400" dirty="0"/>
          </a:p>
        </p:txBody>
      </p:sp>
      <p:pic>
        <p:nvPicPr>
          <p:cNvPr id="8194" name="Picture 2" descr="WTO | 2019 Press Releases - Global trade growth loses momentum as ...">
            <a:extLst>
              <a:ext uri="{FF2B5EF4-FFF2-40B4-BE49-F238E27FC236}">
                <a16:creationId xmlns:a16="http://schemas.microsoft.com/office/drawing/2014/main" id="{4ED684BA-17D3-4535-B474-8757EFA540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005" y="2545691"/>
            <a:ext cx="6912863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559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FCEA3AA-2F0F-4487-8F2F-AE6AA65F0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179" y="697382"/>
            <a:ext cx="8478317" cy="135636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IN" sz="4400">
                <a:latin typeface="Times New Roman" panose="02020603050405020304" pitchFamily="18" charset="0"/>
                <a:cs typeface="Times New Roman" panose="02020603050405020304" pitchFamily="18" charset="0"/>
              </a:rPr>
              <a:t>Trade Barriers restrict market competition</a:t>
            </a:r>
            <a:endParaRPr lang="en-IN" sz="4400" dirty="0"/>
          </a:p>
        </p:txBody>
      </p:sp>
      <p:pic>
        <p:nvPicPr>
          <p:cNvPr id="9218" name="Picture 2" descr="How to Create Market Entry Barriers | Cleverism">
            <a:extLst>
              <a:ext uri="{FF2B5EF4-FFF2-40B4-BE49-F238E27FC236}">
                <a16:creationId xmlns:a16="http://schemas.microsoft.com/office/drawing/2014/main" id="{4E2326DE-DC49-4067-9BAB-7BE6850C30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562" y="2216507"/>
            <a:ext cx="8829446" cy="433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100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FCEA3AA-2F0F-4487-8F2F-AE6AA65F0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179" y="697382"/>
            <a:ext cx="8478317" cy="135636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IN" sz="4400">
                <a:latin typeface="Times New Roman" panose="02020603050405020304" pitchFamily="18" charset="0"/>
                <a:cs typeface="Times New Roman" panose="02020603050405020304" pitchFamily="18" charset="0"/>
              </a:rPr>
              <a:t>Consumer welfare is adversely affected</a:t>
            </a:r>
            <a:endParaRPr lang="en-IN" sz="4400" dirty="0"/>
          </a:p>
        </p:txBody>
      </p:sp>
      <p:pic>
        <p:nvPicPr>
          <p:cNvPr id="10242" name="Picture 2" descr="Consumer Mumbai | Consumer Welfare Association">
            <a:extLst>
              <a:ext uri="{FF2B5EF4-FFF2-40B4-BE49-F238E27FC236}">
                <a16:creationId xmlns:a16="http://schemas.microsoft.com/office/drawing/2014/main" id="{225FEA05-39FC-42BA-B795-EFB59E68F5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180" y="2057400"/>
            <a:ext cx="8478316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255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FCEA3AA-2F0F-4487-8F2F-AE6AA65F0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179" y="697382"/>
            <a:ext cx="8478317" cy="135636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IN" sz="4400">
                <a:latin typeface="Times New Roman" panose="02020603050405020304" pitchFamily="18" charset="0"/>
                <a:cs typeface="Times New Roman" panose="02020603050405020304" pitchFamily="18" charset="0"/>
              </a:rPr>
              <a:t>Trade Barriers affect developing countries</a:t>
            </a:r>
            <a:endParaRPr lang="en-IN" sz="4400" dirty="0"/>
          </a:p>
        </p:txBody>
      </p:sp>
      <p:pic>
        <p:nvPicPr>
          <p:cNvPr id="11266" name="Picture 2" descr="Developing countries face decreases in both fisheries and ...">
            <a:extLst>
              <a:ext uri="{FF2B5EF4-FFF2-40B4-BE49-F238E27FC236}">
                <a16:creationId xmlns:a16="http://schemas.microsoft.com/office/drawing/2014/main" id="{66D83DB2-3D6D-4A9C-81E8-375BBC16AE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595" y="2479854"/>
            <a:ext cx="8266176" cy="383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034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FCEA3AA-2F0F-4487-8F2F-AE6AA65F0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179" y="697382"/>
            <a:ext cx="8478317" cy="135636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IN" sz="4400">
                <a:latin typeface="Times New Roman" panose="02020603050405020304" pitchFamily="18" charset="0"/>
                <a:cs typeface="Times New Roman" panose="02020603050405020304" pitchFamily="18" charset="0"/>
              </a:rPr>
              <a:t>Countries are artificially kept away from each other</a:t>
            </a:r>
            <a:endParaRPr lang="en-IN" sz="4400" dirty="0"/>
          </a:p>
        </p:txBody>
      </p:sp>
      <p:pic>
        <p:nvPicPr>
          <p:cNvPr id="12292" name="Picture 4" descr="What is AI? Everything you need to know about Artificial ...">
            <a:extLst>
              <a:ext uri="{FF2B5EF4-FFF2-40B4-BE49-F238E27FC236}">
                <a16:creationId xmlns:a16="http://schemas.microsoft.com/office/drawing/2014/main" id="{16AA320F-9B3C-4443-8E70-3DED99DDF6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179" y="2209191"/>
            <a:ext cx="8390534" cy="430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408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FCEA3AA-2F0F-4487-8F2F-AE6AA65F0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216513" y="-662461"/>
            <a:ext cx="22384362" cy="3428014"/>
          </a:xfrm>
        </p:spPr>
        <p:txBody>
          <a:bodyPr>
            <a:normAutofit/>
          </a:bodyPr>
          <a:lstStyle/>
          <a:p>
            <a:r>
              <a:rPr lang="en-IN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		</a:t>
            </a:r>
            <a:endParaRPr lang="en-IN" sz="4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1BE6ED-EE7E-424B-9201-E24D1D49F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647503" y="2075528"/>
            <a:ext cx="18389337" cy="4934871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endParaRPr lang="en-IN" sz="14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indent="-1371600" algn="just">
              <a:buAutoNum type="arabicPeriod" startAt="4"/>
            </a:pPr>
            <a:endParaRPr lang="en-IN" sz="14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N" sz="1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1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N" sz="1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IN" sz="1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IN" sz="1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0" indent="0" algn="just">
              <a:buNone/>
            </a:pPr>
            <a:r>
              <a:rPr lang="en-IN" sz="1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 </a:t>
            </a:r>
          </a:p>
          <a:p>
            <a:pPr marL="0" indent="0" algn="just">
              <a:buNone/>
            </a:pPr>
            <a:r>
              <a:rPr lang="en-IN" sz="1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</a:p>
          <a:p>
            <a:pPr marL="0" indent="0" algn="just">
              <a:buNone/>
            </a:pPr>
            <a:endParaRPr lang="en-IN" sz="1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sz="1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N" sz="1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sz="12800" dirty="0">
              <a:effectLst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Best 70] Thank You Message For Birthday Wishes in Hindi 2020 Marathi">
            <a:extLst>
              <a:ext uri="{FF2B5EF4-FFF2-40B4-BE49-F238E27FC236}">
                <a16:creationId xmlns:a16="http://schemas.microsoft.com/office/drawing/2014/main" id="{02ED121E-9B99-4D8D-99AA-AB8EB36D1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166" y="570586"/>
            <a:ext cx="7291668" cy="550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943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06566-399B-4C98-926F-9941424D3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162" y="416966"/>
            <a:ext cx="10658246" cy="2094712"/>
          </a:xfrm>
        </p:spPr>
        <p:txBody>
          <a:bodyPr>
            <a:noAutofit/>
          </a:bodyPr>
          <a:lstStyle/>
          <a:p>
            <a:pPr algn="ctr"/>
            <a:r>
              <a:rPr lang="en-IN" b="1" dirty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Impact of Trade Barriers on Export Marketing </a:t>
            </a:r>
            <a:endParaRPr lang="en-IN" sz="4400" b="1" dirty="0"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1BE6ED-EE7E-424B-9201-E24D1D49F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765545"/>
            <a:ext cx="12472599" cy="16374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endParaRPr lang="en-IN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4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026" name="Picture 2" descr="Trade Barriers Stock Illustrations – 256 Trade Barriers Stock ...">
            <a:extLst>
              <a:ext uri="{FF2B5EF4-FFF2-40B4-BE49-F238E27FC236}">
                <a16:creationId xmlns:a16="http://schemas.microsoft.com/office/drawing/2014/main" id="{AE67986F-4D82-4D0D-9B43-63019A923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530" y="2238451"/>
            <a:ext cx="8902598" cy="340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012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FCEA3AA-2F0F-4487-8F2F-AE6AA65F0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538" y="609600"/>
            <a:ext cx="8478317" cy="135636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IN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POSITIVE MPACT ON IMPOSING COUNTRY  </a:t>
            </a:r>
            <a:endParaRPr lang="en-IN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08475-A66E-41B2-BF7C-EE15B1C75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5376" y="2794406"/>
            <a:ext cx="8588045" cy="3301594"/>
          </a:xfrm>
        </p:spPr>
        <p:txBody>
          <a:bodyPr/>
          <a:lstStyle/>
          <a:p>
            <a:pPr marL="45720" indent="0">
              <a:buNone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Protection to Domestic Industry </a:t>
            </a:r>
          </a:p>
          <a:p>
            <a:pPr marL="45720" indent="0">
              <a:buNone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Additional Revenue to Government </a:t>
            </a:r>
          </a:p>
          <a:p>
            <a:pPr marL="45720" indent="0">
              <a:buNone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Improvement in Balance of Payment and Trade </a:t>
            </a:r>
          </a:p>
          <a:p>
            <a:pPr marL="45720" indent="0">
              <a:buNone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Conservation of Foreign Exchange </a:t>
            </a:r>
          </a:p>
          <a:p>
            <a:pPr marL="45720" indent="0">
              <a:buNone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Helps to accelerate growth process </a:t>
            </a:r>
          </a:p>
          <a:p>
            <a:pPr marL="4572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64710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FCEA3AA-2F0F-4487-8F2F-AE6AA65F0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538" y="609600"/>
            <a:ext cx="8478317" cy="135636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IN" sz="4400" dirty="0"/>
              <a:t>Protection to domestic Industry</a:t>
            </a:r>
          </a:p>
        </p:txBody>
      </p:sp>
      <p:pic>
        <p:nvPicPr>
          <p:cNvPr id="2050" name="Picture 2" descr="Infant Industry Argument - Definition, Rationale and Protective ...">
            <a:extLst>
              <a:ext uri="{FF2B5EF4-FFF2-40B4-BE49-F238E27FC236}">
                <a16:creationId xmlns:a16="http://schemas.microsoft.com/office/drawing/2014/main" id="{A455B2FD-8BE2-42AF-ADF4-DFE8F29275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691" y="2611525"/>
            <a:ext cx="8478318" cy="377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43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FCEA3AA-2F0F-4487-8F2F-AE6AA65F0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179" y="697382"/>
            <a:ext cx="8478317" cy="135636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IN" sz="440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Revenue to Government</a:t>
            </a:r>
            <a:endParaRPr lang="en-IN" sz="4400" dirty="0"/>
          </a:p>
        </p:txBody>
      </p:sp>
      <p:pic>
        <p:nvPicPr>
          <p:cNvPr id="3074" name="Picture 2" descr="With very limited fiscal space govt may have just Rs 20,000 cr for ...">
            <a:extLst>
              <a:ext uri="{FF2B5EF4-FFF2-40B4-BE49-F238E27FC236}">
                <a16:creationId xmlns:a16="http://schemas.microsoft.com/office/drawing/2014/main" id="{6139C8EF-9783-41AE-AC38-BECCB9EA5D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179" y="2289658"/>
            <a:ext cx="8478317" cy="387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33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FCEA3AA-2F0F-4487-8F2F-AE6AA65F0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179" y="697382"/>
            <a:ext cx="8478317" cy="135636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IN" sz="4400">
                <a:latin typeface="Times New Roman" panose="02020603050405020304" pitchFamily="18" charset="0"/>
                <a:cs typeface="Times New Roman" panose="02020603050405020304" pitchFamily="18" charset="0"/>
              </a:rPr>
              <a:t>Improvement in Balance of Payment and Trade</a:t>
            </a:r>
            <a:endParaRPr lang="en-IN" sz="4400" dirty="0"/>
          </a:p>
        </p:txBody>
      </p:sp>
      <p:pic>
        <p:nvPicPr>
          <p:cNvPr id="4100" name="Picture 4" descr="Balance Of Payments Icon From Balance Of Payments Collection ...">
            <a:extLst>
              <a:ext uri="{FF2B5EF4-FFF2-40B4-BE49-F238E27FC236}">
                <a16:creationId xmlns:a16="http://schemas.microsoft.com/office/drawing/2014/main" id="{A50A8BF9-07A1-4AFC-B090-C74194985F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953" y="2450592"/>
            <a:ext cx="8090610" cy="356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123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FCEA3AA-2F0F-4487-8F2F-AE6AA65F0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179" y="697382"/>
            <a:ext cx="8478317" cy="135636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I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Conservation of Foreign Exchange</a:t>
            </a:r>
            <a:endParaRPr lang="en-IN" sz="4400" dirty="0"/>
          </a:p>
        </p:txBody>
      </p:sp>
      <p:pic>
        <p:nvPicPr>
          <p:cNvPr id="5122" name="Picture 2" descr="Lessons of the German Inflation - Foundation for Economic Education">
            <a:extLst>
              <a:ext uri="{FF2B5EF4-FFF2-40B4-BE49-F238E27FC236}">
                <a16:creationId xmlns:a16="http://schemas.microsoft.com/office/drawing/2014/main" id="{69FFC5CB-C0A0-4ABC-8970-1920DD9426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387" y="2298194"/>
            <a:ext cx="8427109" cy="393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439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FCEA3AA-2F0F-4487-8F2F-AE6AA65F0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179" y="697382"/>
            <a:ext cx="8478317" cy="135636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I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Helps to accelerate growth process</a:t>
            </a:r>
            <a:endParaRPr lang="en-IN" sz="4400" dirty="0"/>
          </a:p>
        </p:txBody>
      </p:sp>
      <p:pic>
        <p:nvPicPr>
          <p:cNvPr id="6146" name="Picture 2" descr="Accelerate Economic Growth through Energy Efficiency - EcoKong">
            <a:extLst>
              <a:ext uri="{FF2B5EF4-FFF2-40B4-BE49-F238E27FC236}">
                <a16:creationId xmlns:a16="http://schemas.microsoft.com/office/drawing/2014/main" id="{FF451440-20B2-4F07-BE2E-2DCF4AA820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179" y="2435962"/>
            <a:ext cx="8375905" cy="395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909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FCEA3AA-2F0F-4487-8F2F-AE6AA65F0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538" y="609600"/>
            <a:ext cx="8478317" cy="135636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</a:rPr>
              <a:t>NEGATIVE IMPACT ON GLOBAL TRADE </a:t>
            </a:r>
            <a:r>
              <a:rPr lang="en-IN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IN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08475-A66E-41B2-BF7C-EE15B1C75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5376" y="2794406"/>
            <a:ext cx="8588045" cy="3301594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Restricts free movement of goods  </a:t>
            </a:r>
          </a:p>
          <a:p>
            <a:pPr marL="45720" indent="0">
              <a:buNone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Reduction in world trade volume </a:t>
            </a:r>
          </a:p>
          <a:p>
            <a:pPr marL="45720" indent="0">
              <a:buNone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Trade Barriers restrict market competition  </a:t>
            </a:r>
          </a:p>
          <a:p>
            <a:pPr marL="45720" indent="0">
              <a:buNone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Consumer welfare is adversely affected </a:t>
            </a:r>
          </a:p>
          <a:p>
            <a:pPr marL="45720" indent="0">
              <a:buNone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Trade Barriers affect developing countries. </a:t>
            </a:r>
          </a:p>
          <a:p>
            <a:pPr marL="45720" indent="0">
              <a:buNone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Countries are artificially kept away from each other  </a:t>
            </a:r>
          </a:p>
          <a:p>
            <a:pPr marL="4572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09793078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467</TotalTime>
  <Words>187</Words>
  <Application>Microsoft Office PowerPoint</Application>
  <PresentationFormat>Widescreen</PresentationFormat>
  <Paragraphs>39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Corbel</vt:lpstr>
      <vt:lpstr>Times New Roman</vt:lpstr>
      <vt:lpstr>Basis</vt:lpstr>
      <vt:lpstr> EXPORT MARKETING </vt:lpstr>
      <vt:lpstr>Impact of Trade Barriers on Export Marketing </vt:lpstr>
      <vt:lpstr>POSITIVE MPACT ON IMPOSING COUNTRY  </vt:lpstr>
      <vt:lpstr>Protection to domestic Industry</vt:lpstr>
      <vt:lpstr>Additional Revenue to Government</vt:lpstr>
      <vt:lpstr>Improvement in Balance of Payment and Trade</vt:lpstr>
      <vt:lpstr>Conservation of Foreign Exchange</vt:lpstr>
      <vt:lpstr>Helps to accelerate growth process</vt:lpstr>
      <vt:lpstr>NEGATIVE IMPACT ON GLOBAL TRADE  </vt:lpstr>
      <vt:lpstr>Restricts free movement of goods</vt:lpstr>
      <vt:lpstr>Reduction in world trade volume</vt:lpstr>
      <vt:lpstr>Trade Barriers restrict market competition</vt:lpstr>
      <vt:lpstr>Consumer welfare is adversely affected</vt:lpstr>
      <vt:lpstr>Trade Barriers affect developing countries</vt:lpstr>
      <vt:lpstr>Countries are artificially kept away from each other</vt:lpstr>
      <vt:lpstr>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EXPORT MARKETING</dc:title>
  <dc:creator>Sumita Shankar</dc:creator>
  <cp:lastModifiedBy>Sumita Shankar</cp:lastModifiedBy>
  <cp:revision>53</cp:revision>
  <dcterms:created xsi:type="dcterms:W3CDTF">2020-07-21T06:59:49Z</dcterms:created>
  <dcterms:modified xsi:type="dcterms:W3CDTF">2020-08-17T18:12:08Z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